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5" r:id="rId3"/>
    <p:sldId id="257" r:id="rId4"/>
    <p:sldId id="258" r:id="rId5"/>
    <p:sldId id="259" r:id="rId6"/>
    <p:sldId id="260" r:id="rId7"/>
    <p:sldId id="261" r:id="rId8"/>
    <p:sldId id="262" r:id="rId9"/>
    <p:sldId id="263" r:id="rId10"/>
    <p:sldId id="266" r:id="rId11"/>
    <p:sldId id="26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432E5B-6CD5-33A4-3F8C-899CE354E4C2}" v="370" dt="2025-10-08T19:14:42.4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9"/>
  </p:normalViewPr>
  <p:slideViewPr>
    <p:cSldViewPr snapToGrid="0">
      <p:cViewPr varScale="1">
        <p:scale>
          <a:sx n="103" d="100"/>
          <a:sy n="103" d="100"/>
        </p:scale>
        <p:origin x="17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35680"/>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4215355"/>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4AF67A7-1F87-4149-A07F-33CCEE9DE7CB}" type="datetimeFigureOut">
              <a:rPr lang="en-US" smtClean="0"/>
              <a:t>10/8/25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075708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AF67A7-1F87-4149-A07F-33CCEE9DE7CB}" type="datetimeFigureOut">
              <a:rPr lang="en-US" smtClean="0"/>
              <a:t>10/8/25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897397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706137"/>
            <a:ext cx="1971675" cy="447082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1706137"/>
            <a:ext cx="5800725" cy="44708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AF67A7-1F87-4149-A07F-33CCEE9DE7CB}" type="datetimeFigureOut">
              <a:rPr lang="en-US" smtClean="0"/>
              <a:t>10/8/25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58402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AF67A7-1F87-4149-A07F-33CCEE9DE7CB}" type="datetimeFigureOut">
              <a:rPr lang="en-US" smtClean="0"/>
              <a:t>10/8/25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416257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AF67A7-1F87-4149-A07F-33CCEE9DE7CB}" type="datetimeFigureOut">
              <a:rPr lang="en-US" smtClean="0"/>
              <a:t>10/8/25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404294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3133493"/>
            <a:ext cx="3886200" cy="3043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3133493"/>
            <a:ext cx="3886200" cy="3043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AF67A7-1F87-4149-A07F-33CCEE9DE7CB}" type="datetimeFigureOut">
              <a:rPr lang="en-US" smtClean="0"/>
              <a:t>10/8/25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2305256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1680970"/>
            <a:ext cx="7886700" cy="995323"/>
          </a:xfrm>
        </p:spPr>
        <p:txBody>
          <a:bodyPr/>
          <a:lstStyle/>
          <a:p>
            <a:r>
              <a:rPr lang="en-US"/>
              <a:t>Click to edit Master title style</a:t>
            </a:r>
          </a:p>
        </p:txBody>
      </p:sp>
      <p:sp>
        <p:nvSpPr>
          <p:cNvPr id="3" name="Text Placeholder 2"/>
          <p:cNvSpPr>
            <a:spLocks noGrp="1"/>
          </p:cNvSpPr>
          <p:nvPr>
            <p:ph type="body" idx="1"/>
          </p:nvPr>
        </p:nvSpPr>
        <p:spPr>
          <a:xfrm>
            <a:off x="629842" y="2676293"/>
            <a:ext cx="3868340" cy="75270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3428999"/>
            <a:ext cx="3868340"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2676293"/>
            <a:ext cx="3887391" cy="75270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3428999"/>
            <a:ext cx="3887391"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4AF67A7-1F87-4149-A07F-33CCEE9DE7CB}" type="datetimeFigureOut">
              <a:rPr lang="en-US" smtClean="0"/>
              <a:t>10/8/25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4226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4AF67A7-1F87-4149-A07F-33CCEE9DE7CB}" type="datetimeFigureOut">
              <a:rPr lang="en-US" smtClean="0"/>
              <a:t>10/8/25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714950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F67A7-1F87-4149-A07F-33CCEE9DE7CB}" type="datetimeFigureOut">
              <a:rPr lang="en-US" smtClean="0"/>
              <a:t>10/8/25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446009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694985"/>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1694985"/>
            <a:ext cx="4629150" cy="41660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3429000"/>
            <a:ext cx="2949178"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AF67A7-1F87-4149-A07F-33CCEE9DE7CB}" type="datetimeFigureOut">
              <a:rPr lang="en-US" smtClean="0"/>
              <a:t>10/8/25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387689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694985"/>
            <a:ext cx="2949178" cy="1483113"/>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1694985"/>
            <a:ext cx="4629150" cy="416606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3267307"/>
            <a:ext cx="2949178" cy="26016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AF67A7-1F87-4149-A07F-33CCEE9DE7CB}" type="datetimeFigureOut">
              <a:rPr lang="en-US" smtClean="0"/>
              <a:t>10/8/25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731E4-F8F9-9A40-81A0-BC4C1CFC4286}" type="slidenum">
              <a:rPr lang="en-US" smtClean="0"/>
              <a:t>‹#›</a:t>
            </a:fld>
            <a:endParaRPr lang="en-US"/>
          </a:p>
        </p:txBody>
      </p:sp>
    </p:spTree>
    <p:extLst>
      <p:ext uri="{BB962C8B-B14F-4D97-AF65-F5344CB8AC3E}">
        <p14:creationId xmlns:p14="http://schemas.microsoft.com/office/powerpoint/2010/main" val="173760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68098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3100039"/>
            <a:ext cx="7886700" cy="30769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F67A7-1F87-4149-A07F-33CCEE9DE7CB}" type="datetimeFigureOut">
              <a:rPr lang="en-US" smtClean="0"/>
              <a:t>10/8/25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731E4-F8F9-9A40-81A0-BC4C1CFC4286}" type="slidenum">
              <a:rPr lang="en-US" smtClean="0"/>
              <a:t>‹#›</a:t>
            </a:fld>
            <a:endParaRPr lang="en-US"/>
          </a:p>
        </p:txBody>
      </p:sp>
      <p:pic>
        <p:nvPicPr>
          <p:cNvPr id="8" name="Picture 7">
            <a:extLst>
              <a:ext uri="{FF2B5EF4-FFF2-40B4-BE49-F238E27FC236}">
                <a16:creationId xmlns:a16="http://schemas.microsoft.com/office/drawing/2014/main" id="{7834D4E5-B299-4C46-9402-4A9BD8AE3289}"/>
              </a:ext>
            </a:extLst>
          </p:cNvPr>
          <p:cNvPicPr>
            <a:picLocks noChangeAspect="1"/>
          </p:cNvPicPr>
          <p:nvPr userDrawn="1"/>
        </p:nvPicPr>
        <p:blipFill>
          <a:blip r:embed="rId13"/>
          <a:srcRect/>
          <a:stretch/>
        </p:blipFill>
        <p:spPr>
          <a:xfrm>
            <a:off x="0" y="0"/>
            <a:ext cx="9144000" cy="1587500"/>
          </a:xfrm>
          <a:prstGeom prst="rect">
            <a:avLst/>
          </a:prstGeom>
        </p:spPr>
      </p:pic>
    </p:spTree>
    <p:extLst>
      <p:ext uri="{BB962C8B-B14F-4D97-AF65-F5344CB8AC3E}">
        <p14:creationId xmlns:p14="http://schemas.microsoft.com/office/powerpoint/2010/main" val="1471078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D74A4-16DE-3D47-8238-D0705DCB9670}"/>
              </a:ext>
            </a:extLst>
          </p:cNvPr>
          <p:cNvSpPr>
            <a:spLocks noGrp="1"/>
          </p:cNvSpPr>
          <p:nvPr>
            <p:ph type="ctrTitle"/>
          </p:nvPr>
        </p:nvSpPr>
        <p:spPr>
          <a:xfrm>
            <a:off x="676072" y="2494437"/>
            <a:ext cx="7772400" cy="2387600"/>
          </a:xfrm>
        </p:spPr>
        <p:txBody>
          <a:bodyPr>
            <a:normAutofit fontScale="90000"/>
          </a:bodyPr>
          <a:lstStyle/>
          <a:p>
            <a:r>
              <a:rPr lang="en-US">
                <a:ea typeface="Calibri Light"/>
                <a:cs typeface="Calibri Light"/>
              </a:rPr>
              <a:t>How Year-Long Clinical Placements Lead to Deeper Relationships &amp; Improved Outcomes</a:t>
            </a:r>
            <a:endParaRPr lang="en-US"/>
          </a:p>
        </p:txBody>
      </p:sp>
      <p:sp>
        <p:nvSpPr>
          <p:cNvPr id="3" name="Subtitle 2">
            <a:extLst>
              <a:ext uri="{FF2B5EF4-FFF2-40B4-BE49-F238E27FC236}">
                <a16:creationId xmlns:a16="http://schemas.microsoft.com/office/drawing/2014/main" id="{9E43B92E-D4F3-E541-B70F-9214A076AC8C}"/>
              </a:ext>
            </a:extLst>
          </p:cNvPr>
          <p:cNvSpPr>
            <a:spLocks noGrp="1"/>
          </p:cNvSpPr>
          <p:nvPr>
            <p:ph type="subTitle" idx="1"/>
          </p:nvPr>
        </p:nvSpPr>
        <p:spPr>
          <a:xfrm>
            <a:off x="1133272" y="4886564"/>
            <a:ext cx="6858000" cy="1655762"/>
          </a:xfrm>
        </p:spPr>
        <p:txBody>
          <a:bodyPr vert="horz" lIns="91440" tIns="45720" rIns="91440" bIns="45720" rtlCol="0" anchor="t">
            <a:normAutofit/>
          </a:bodyPr>
          <a:lstStyle/>
          <a:p>
            <a:br>
              <a:rPr lang="en-US">
                <a:ea typeface="Calibri"/>
                <a:cs typeface="Calibri"/>
              </a:rPr>
            </a:br>
            <a:br>
              <a:rPr lang="en-US">
                <a:ea typeface="Calibri"/>
                <a:cs typeface="Calibri"/>
              </a:rPr>
            </a:br>
            <a:br>
              <a:rPr lang="en-US">
                <a:ea typeface="Calibri"/>
                <a:cs typeface="Calibri"/>
              </a:rPr>
            </a:br>
            <a:r>
              <a:rPr lang="en-US">
                <a:ea typeface="Calibri"/>
                <a:cs typeface="Calibri"/>
              </a:rPr>
              <a:t>Helen Meyer and Kristina Slusser-Hornback</a:t>
            </a:r>
            <a:endParaRPr lang="en-US"/>
          </a:p>
        </p:txBody>
      </p:sp>
    </p:spTree>
    <p:extLst>
      <p:ext uri="{BB962C8B-B14F-4D97-AF65-F5344CB8AC3E}">
        <p14:creationId xmlns:p14="http://schemas.microsoft.com/office/powerpoint/2010/main" val="522798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954D3-C965-0820-5566-454862689A07}"/>
              </a:ext>
            </a:extLst>
          </p:cNvPr>
          <p:cNvSpPr>
            <a:spLocks noGrp="1"/>
          </p:cNvSpPr>
          <p:nvPr>
            <p:ph type="title"/>
          </p:nvPr>
        </p:nvSpPr>
        <p:spPr/>
        <p:txBody>
          <a:bodyPr/>
          <a:lstStyle/>
          <a:p>
            <a:r>
              <a:rPr lang="en-US">
                <a:ea typeface="Calibri Light"/>
                <a:cs typeface="Calibri Light"/>
              </a:rPr>
              <a:t>Limitations</a:t>
            </a:r>
            <a:endParaRPr lang="en-US"/>
          </a:p>
        </p:txBody>
      </p:sp>
      <p:sp>
        <p:nvSpPr>
          <p:cNvPr id="3" name="Content Placeholder 2">
            <a:extLst>
              <a:ext uri="{FF2B5EF4-FFF2-40B4-BE49-F238E27FC236}">
                <a16:creationId xmlns:a16="http://schemas.microsoft.com/office/drawing/2014/main" id="{A3013107-297C-7321-38FD-A9CF13AE29DE}"/>
              </a:ext>
            </a:extLst>
          </p:cNvPr>
          <p:cNvSpPr>
            <a:spLocks noGrp="1"/>
          </p:cNvSpPr>
          <p:nvPr>
            <p:ph idx="1"/>
          </p:nvPr>
        </p:nvSpPr>
        <p:spPr/>
        <p:txBody>
          <a:bodyPr vert="horz" lIns="91440" tIns="45720" rIns="91440" bIns="45720" rtlCol="0" anchor="t">
            <a:normAutofit/>
          </a:bodyPr>
          <a:lstStyle/>
          <a:p>
            <a:r>
              <a:rPr lang="en-US">
                <a:ea typeface="Calibri"/>
                <a:cs typeface="Calibri"/>
              </a:rPr>
              <a:t>A year is a long time for a not great placement</a:t>
            </a:r>
          </a:p>
          <a:p>
            <a:r>
              <a:rPr lang="en-US">
                <a:ea typeface="Calibri"/>
                <a:cs typeface="Calibri"/>
              </a:rPr>
              <a:t>Block scheduling is difficult to accommodate</a:t>
            </a:r>
          </a:p>
          <a:p>
            <a:r>
              <a:rPr lang="en-US">
                <a:ea typeface="Calibri"/>
                <a:cs typeface="Calibri"/>
              </a:rPr>
              <a:t>Semester long HS course lose the student relationship value</a:t>
            </a:r>
          </a:p>
        </p:txBody>
      </p:sp>
    </p:spTree>
    <p:extLst>
      <p:ext uri="{BB962C8B-B14F-4D97-AF65-F5344CB8AC3E}">
        <p14:creationId xmlns:p14="http://schemas.microsoft.com/office/powerpoint/2010/main" val="4012706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0CE8C-211C-165F-4761-E56474507C15}"/>
              </a:ext>
            </a:extLst>
          </p:cNvPr>
          <p:cNvSpPr>
            <a:spLocks noGrp="1"/>
          </p:cNvSpPr>
          <p:nvPr>
            <p:ph type="title"/>
          </p:nvPr>
        </p:nvSpPr>
        <p:spPr/>
        <p:txBody>
          <a:bodyPr/>
          <a:lstStyle/>
          <a:p>
            <a:pPr algn="ctr"/>
            <a:r>
              <a:rPr lang="en-US" b="1">
                <a:ea typeface="Calibri Light"/>
                <a:cs typeface="Calibri Light"/>
              </a:rPr>
              <a:t>Flexibility is Key</a:t>
            </a:r>
          </a:p>
        </p:txBody>
      </p:sp>
      <p:sp>
        <p:nvSpPr>
          <p:cNvPr id="3" name="Content Placeholder 2">
            <a:extLst>
              <a:ext uri="{FF2B5EF4-FFF2-40B4-BE49-F238E27FC236}">
                <a16:creationId xmlns:a16="http://schemas.microsoft.com/office/drawing/2014/main" id="{E67AC217-8F8D-5C81-A807-6F5B20F3E0FB}"/>
              </a:ext>
            </a:extLst>
          </p:cNvPr>
          <p:cNvSpPr>
            <a:spLocks noGrp="1"/>
          </p:cNvSpPr>
          <p:nvPr>
            <p:ph idx="1"/>
          </p:nvPr>
        </p:nvSpPr>
        <p:spPr/>
        <p:txBody>
          <a:bodyPr vert="horz" lIns="91440" tIns="45720" rIns="91440" bIns="45720" rtlCol="0" anchor="t">
            <a:normAutofit/>
          </a:bodyPr>
          <a:lstStyle/>
          <a:p>
            <a:r>
              <a:rPr lang="en-US" dirty="0">
                <a:ea typeface="Calibri"/>
                <a:cs typeface="Calibri"/>
              </a:rPr>
              <a:t>One-size doesn't fit all programs – full day vs half-day</a:t>
            </a:r>
          </a:p>
          <a:p>
            <a:endParaRPr lang="en-US">
              <a:ea typeface="Calibri"/>
              <a:cs typeface="Calibri"/>
            </a:endParaRPr>
          </a:p>
          <a:p>
            <a:r>
              <a:rPr lang="en-US" dirty="0">
                <a:ea typeface="Calibri"/>
                <a:cs typeface="Calibri"/>
              </a:rPr>
              <a:t>Some programs meeting multiple grade level or content experiences</a:t>
            </a:r>
          </a:p>
          <a:p>
            <a:endParaRPr lang="en-US">
              <a:ea typeface="Calibri"/>
              <a:cs typeface="Calibri"/>
            </a:endParaRPr>
          </a:p>
          <a:p>
            <a:endParaRPr lang="en-US">
              <a:ea typeface="Calibri"/>
              <a:cs typeface="Calibri"/>
            </a:endParaRPr>
          </a:p>
          <a:p>
            <a:pPr marL="0" indent="0">
              <a:buNone/>
            </a:pPr>
            <a:endParaRPr lang="en-US">
              <a:ea typeface="Calibri"/>
              <a:cs typeface="Calibri"/>
            </a:endParaRPr>
          </a:p>
        </p:txBody>
      </p:sp>
    </p:spTree>
    <p:extLst>
      <p:ext uri="{BB962C8B-B14F-4D97-AF65-F5344CB8AC3E}">
        <p14:creationId xmlns:p14="http://schemas.microsoft.com/office/powerpoint/2010/main" val="85905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A8009-C4FF-985A-3855-CDCE926B250D}"/>
              </a:ext>
            </a:extLst>
          </p:cNvPr>
          <p:cNvSpPr>
            <a:spLocks noGrp="1"/>
          </p:cNvSpPr>
          <p:nvPr>
            <p:ph type="title"/>
          </p:nvPr>
        </p:nvSpPr>
        <p:spPr/>
        <p:txBody>
          <a:bodyPr/>
          <a:lstStyle/>
          <a:p>
            <a:r>
              <a:rPr lang="en-US">
                <a:ea typeface="Calibri Light"/>
                <a:cs typeface="Calibri Light"/>
              </a:rPr>
              <a:t>Terms as we are using them</a:t>
            </a:r>
            <a:endParaRPr lang="en-US"/>
          </a:p>
        </p:txBody>
      </p:sp>
      <p:sp>
        <p:nvSpPr>
          <p:cNvPr id="3" name="Content Placeholder 2">
            <a:extLst>
              <a:ext uri="{FF2B5EF4-FFF2-40B4-BE49-F238E27FC236}">
                <a16:creationId xmlns:a16="http://schemas.microsoft.com/office/drawing/2014/main" id="{E688F823-6944-1066-33CA-AD5DA2A9AF69}"/>
              </a:ext>
            </a:extLst>
          </p:cNvPr>
          <p:cNvSpPr>
            <a:spLocks noGrp="1"/>
          </p:cNvSpPr>
          <p:nvPr>
            <p:ph idx="1"/>
          </p:nvPr>
        </p:nvSpPr>
        <p:spPr>
          <a:xfrm>
            <a:off x="628650" y="2870002"/>
            <a:ext cx="7886700" cy="3306961"/>
          </a:xfrm>
        </p:spPr>
        <p:txBody>
          <a:bodyPr vert="horz" lIns="91440" tIns="45720" rIns="91440" bIns="45720" rtlCol="0" anchor="t">
            <a:normAutofit/>
          </a:bodyPr>
          <a:lstStyle/>
          <a:p>
            <a:pPr marL="0" indent="0">
              <a:buNone/>
            </a:pPr>
            <a:r>
              <a:rPr lang="en-US">
                <a:ea typeface="Calibri" panose="020F0502020204030204"/>
                <a:cs typeface="Calibri" panose="020F0502020204030204"/>
              </a:rPr>
              <a:t>Practicum = the semester before student teaching registration</a:t>
            </a:r>
            <a:endParaRPr lang="en-US"/>
          </a:p>
          <a:p>
            <a:pPr marL="914400" lvl="1" indent="-457200">
              <a:buFont typeface="Courier New" panose="020B0604020202020204" pitchFamily="34" charset="0"/>
              <a:buChar char="o"/>
            </a:pPr>
            <a:r>
              <a:rPr lang="en-US">
                <a:ea typeface="Calibri" panose="020F0502020204030204"/>
                <a:cs typeface="Calibri" panose="020F0502020204030204"/>
              </a:rPr>
              <a:t>Primary practicum in elementary</a:t>
            </a:r>
          </a:p>
          <a:p>
            <a:pPr marL="914400" lvl="1" indent="-457200">
              <a:buFont typeface="Courier New" panose="020B0604020202020204" pitchFamily="34" charset="0"/>
              <a:buChar char="o"/>
            </a:pPr>
            <a:r>
              <a:rPr lang="en-US">
                <a:ea typeface="Calibri" panose="020F0502020204030204"/>
                <a:cs typeface="Calibri" panose="020F0502020204030204"/>
              </a:rPr>
              <a:t>Practicum II in middle and secondary</a:t>
            </a:r>
          </a:p>
          <a:p>
            <a:pPr marL="0" indent="0">
              <a:buNone/>
            </a:pPr>
            <a:endParaRPr lang="en-US">
              <a:ea typeface="Calibri" panose="020F0502020204030204"/>
              <a:cs typeface="Calibri" panose="020F0502020204030204"/>
            </a:endParaRPr>
          </a:p>
          <a:p>
            <a:pPr marL="0" indent="0">
              <a:buNone/>
            </a:pPr>
            <a:r>
              <a:rPr lang="en-US">
                <a:ea typeface="Calibri" panose="020F0502020204030204"/>
                <a:cs typeface="Calibri" panose="020F0502020204030204"/>
              </a:rPr>
              <a:t>Student teaching or Internship = at a minimum final semester</a:t>
            </a:r>
            <a:endParaRPr lang="en-US"/>
          </a:p>
        </p:txBody>
      </p:sp>
    </p:spTree>
    <p:extLst>
      <p:ext uri="{BB962C8B-B14F-4D97-AF65-F5344CB8AC3E}">
        <p14:creationId xmlns:p14="http://schemas.microsoft.com/office/powerpoint/2010/main" val="291930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73576-5079-06DB-D171-0EBBF9815939}"/>
              </a:ext>
            </a:extLst>
          </p:cNvPr>
          <p:cNvSpPr>
            <a:spLocks noGrp="1"/>
          </p:cNvSpPr>
          <p:nvPr>
            <p:ph type="title"/>
          </p:nvPr>
        </p:nvSpPr>
        <p:spPr>
          <a:xfrm>
            <a:off x="628650" y="1709742"/>
            <a:ext cx="7886700" cy="894244"/>
          </a:xfrm>
        </p:spPr>
        <p:txBody>
          <a:bodyPr>
            <a:normAutofit fontScale="90000"/>
          </a:bodyPr>
          <a:lstStyle/>
          <a:p>
            <a:pPr algn="ctr"/>
            <a:r>
              <a:rPr lang="en-US" sz="4000">
                <a:ea typeface="Calibri Light"/>
                <a:cs typeface="Calibri Light"/>
              </a:rPr>
              <a:t>Clinical Structures Across Licensure Programs</a:t>
            </a:r>
            <a:endParaRPr lang="en-US" sz="4000"/>
          </a:p>
        </p:txBody>
      </p:sp>
      <p:sp>
        <p:nvSpPr>
          <p:cNvPr id="3" name="Content Placeholder 2">
            <a:extLst>
              <a:ext uri="{FF2B5EF4-FFF2-40B4-BE49-F238E27FC236}">
                <a16:creationId xmlns:a16="http://schemas.microsoft.com/office/drawing/2014/main" id="{4E6F70F0-8FB4-E1DE-877B-7EAA41DC49BC}"/>
              </a:ext>
            </a:extLst>
          </p:cNvPr>
          <p:cNvSpPr>
            <a:spLocks noGrp="1"/>
          </p:cNvSpPr>
          <p:nvPr>
            <p:ph sz="half" idx="1"/>
          </p:nvPr>
        </p:nvSpPr>
        <p:spPr>
          <a:xfrm>
            <a:off x="628650" y="2817191"/>
            <a:ext cx="3941622" cy="4006751"/>
          </a:xfrm>
          <a:ln>
            <a:solidFill>
              <a:srgbClr val="C00000"/>
            </a:solidFill>
          </a:ln>
        </p:spPr>
        <p:txBody>
          <a:bodyPr vert="horz" lIns="91440" tIns="45720" rIns="91440" bIns="45720" rtlCol="0" anchor="t">
            <a:normAutofit lnSpcReduction="10000"/>
          </a:bodyPr>
          <a:lstStyle/>
          <a:p>
            <a:pPr marL="0" indent="0" algn="ctr">
              <a:buNone/>
            </a:pPr>
            <a:r>
              <a:rPr lang="en-US" sz="2400" b="1" dirty="0">
                <a:ea typeface="Calibri"/>
                <a:cs typeface="Calibri"/>
              </a:rPr>
              <a:t> </a:t>
            </a:r>
            <a:r>
              <a:rPr lang="en-US" sz="2600" b="1" dirty="0">
                <a:ea typeface="Calibri"/>
                <a:cs typeface="Calibri"/>
              </a:rPr>
              <a:t>Elementary </a:t>
            </a:r>
          </a:p>
          <a:p>
            <a:pPr marL="457200" indent="-457200">
              <a:buAutoNum type="arabicPeriod"/>
            </a:pPr>
            <a:r>
              <a:rPr lang="en-US" sz="2000" b="1" dirty="0">
                <a:ea typeface="Calibri"/>
                <a:cs typeface="Calibri"/>
              </a:rPr>
              <a:t>Primary Practicum </a:t>
            </a:r>
            <a:r>
              <a:rPr lang="en-US" sz="1800" b="1" dirty="0">
                <a:ea typeface="Calibri"/>
                <a:cs typeface="Calibri"/>
              </a:rPr>
              <a:t>(grades 1-3) </a:t>
            </a:r>
            <a:endParaRPr lang="en-US" sz="1800" b="1">
              <a:ea typeface="Calibri"/>
              <a:cs typeface="Calibri"/>
            </a:endParaRPr>
          </a:p>
          <a:p>
            <a:pPr marL="1028700" lvl="1" indent="-342900"/>
            <a:r>
              <a:rPr lang="en-US" sz="2000" dirty="0">
                <a:ea typeface="Calibri" panose="020F0502020204030204"/>
                <a:cs typeface="Calibri" panose="020F0502020204030204"/>
              </a:rPr>
              <a:t>Opening School: all day, every day until Labor Day</a:t>
            </a:r>
            <a:endParaRPr lang="en-US">
              <a:ea typeface="Calibri" panose="020F0502020204030204"/>
              <a:cs typeface="Calibri" panose="020F0502020204030204"/>
            </a:endParaRPr>
          </a:p>
          <a:p>
            <a:pPr marL="1028700" lvl="1" indent="-342900"/>
            <a:r>
              <a:rPr lang="en-US" sz="2000" dirty="0">
                <a:ea typeface="Calibri"/>
                <a:cs typeface="Calibri"/>
              </a:rPr>
              <a:t>Two Full days remainder of semester</a:t>
            </a:r>
          </a:p>
          <a:p>
            <a:pPr>
              <a:buNone/>
            </a:pPr>
            <a:r>
              <a:rPr lang="en-US" sz="2400" b="1" dirty="0">
                <a:ea typeface="Calibri"/>
                <a:cs typeface="Calibri"/>
              </a:rPr>
              <a:t>2.  </a:t>
            </a:r>
            <a:r>
              <a:rPr lang="en-US" sz="2200" b="1" dirty="0">
                <a:ea typeface="Calibri"/>
                <a:cs typeface="Calibri"/>
              </a:rPr>
              <a:t>Internship</a:t>
            </a:r>
          </a:p>
          <a:p>
            <a:pPr lvl="2"/>
            <a:r>
              <a:rPr lang="en-US" dirty="0">
                <a:ea typeface="Calibri"/>
                <a:cs typeface="Calibri"/>
              </a:rPr>
              <a:t>Full day everyday</a:t>
            </a:r>
          </a:p>
          <a:p>
            <a:pPr lvl="2"/>
            <a:r>
              <a:rPr lang="en-US" dirty="0">
                <a:ea typeface="Calibri"/>
                <a:cs typeface="Calibri"/>
              </a:rPr>
              <a:t>Same classroom</a:t>
            </a:r>
          </a:p>
          <a:p>
            <a:pPr lvl="2"/>
            <a:r>
              <a:rPr lang="en-US" dirty="0">
                <a:ea typeface="Calibri"/>
                <a:cs typeface="Calibri"/>
              </a:rPr>
              <a:t>All standard teacher duties</a:t>
            </a:r>
          </a:p>
          <a:p>
            <a:pPr indent="0">
              <a:buNone/>
            </a:pPr>
            <a:endParaRPr lang="en-US" sz="2400" dirty="0">
              <a:ea typeface="Calibri"/>
              <a:cs typeface="Calibri"/>
            </a:endParaRPr>
          </a:p>
          <a:p>
            <a:pPr marL="1143000" lvl="1" indent="-457200"/>
            <a:endParaRPr lang="en-US" sz="2000" b="1">
              <a:ea typeface="Calibri"/>
              <a:cs typeface="Calibri"/>
            </a:endParaRPr>
          </a:p>
          <a:p>
            <a:pPr lvl="1" indent="0">
              <a:buNone/>
            </a:pPr>
            <a:endParaRPr lang="en-US" sz="2000" b="1">
              <a:ea typeface="Calibri"/>
              <a:cs typeface="Calibri"/>
            </a:endParaRPr>
          </a:p>
        </p:txBody>
      </p:sp>
      <p:sp>
        <p:nvSpPr>
          <p:cNvPr id="4" name="Content Placeholder 3">
            <a:extLst>
              <a:ext uri="{FF2B5EF4-FFF2-40B4-BE49-F238E27FC236}">
                <a16:creationId xmlns:a16="http://schemas.microsoft.com/office/drawing/2014/main" id="{BA4B1A8C-89CE-F951-E334-5F9E9B343B2C}"/>
              </a:ext>
            </a:extLst>
          </p:cNvPr>
          <p:cNvSpPr>
            <a:spLocks noGrp="1"/>
          </p:cNvSpPr>
          <p:nvPr>
            <p:ph sz="half" idx="2"/>
          </p:nvPr>
        </p:nvSpPr>
        <p:spPr>
          <a:xfrm>
            <a:off x="4571641" y="2831569"/>
            <a:ext cx="3943709" cy="3992374"/>
          </a:xfrm>
          <a:ln>
            <a:solidFill>
              <a:srgbClr val="C00000"/>
            </a:solidFill>
          </a:ln>
        </p:spPr>
        <p:txBody>
          <a:bodyPr vert="horz" lIns="91440" tIns="45720" rIns="91440" bIns="45720" rtlCol="0" anchor="t">
            <a:normAutofit lnSpcReduction="10000"/>
          </a:bodyPr>
          <a:lstStyle/>
          <a:p>
            <a:pPr marL="0" indent="0" algn="ctr">
              <a:buNone/>
            </a:pPr>
            <a:r>
              <a:rPr lang="en-US" sz="2400" b="1" dirty="0">
                <a:ea typeface="Calibri"/>
                <a:cs typeface="Calibri"/>
              </a:rPr>
              <a:t>Middle Childhood </a:t>
            </a:r>
          </a:p>
          <a:p>
            <a:pPr marL="457200" indent="-457200"/>
            <a:r>
              <a:rPr lang="en-US" sz="2200" b="1" dirty="0">
                <a:ea typeface="Calibri"/>
                <a:cs typeface="Calibri"/>
              </a:rPr>
              <a:t>Practicum II </a:t>
            </a:r>
            <a:r>
              <a:rPr lang="en-US" sz="1700" b="1" dirty="0">
                <a:ea typeface="Calibri"/>
                <a:cs typeface="Calibri"/>
              </a:rPr>
              <a:t>(grades 6 - 8)</a:t>
            </a:r>
            <a:endParaRPr lang="en-US" sz="1700" dirty="0">
              <a:ea typeface="Calibri"/>
              <a:cs typeface="Calibri"/>
            </a:endParaRPr>
          </a:p>
          <a:p>
            <a:pPr marL="1028700" lvl="1" indent="-342900">
              <a:buFont typeface="Courier New"/>
              <a:buChar char="o"/>
            </a:pPr>
            <a:r>
              <a:rPr lang="en-US" sz="1900" dirty="0">
                <a:ea typeface="Calibri"/>
                <a:cs typeface="Calibri"/>
              </a:rPr>
              <a:t>Opening School: all day, every day until Labor Day</a:t>
            </a:r>
          </a:p>
          <a:p>
            <a:pPr marL="1085850" indent="-400050">
              <a:buFont typeface="Arial"/>
              <a:buChar char="•"/>
            </a:pPr>
            <a:r>
              <a:rPr lang="en-US" sz="1900" dirty="0">
                <a:ea typeface="Calibri"/>
                <a:cs typeface="Calibri"/>
              </a:rPr>
              <a:t>Two half days remainder of semester</a:t>
            </a:r>
          </a:p>
          <a:p>
            <a:pPr marL="457200" indent="-457200">
              <a:buNone/>
            </a:pPr>
            <a:r>
              <a:rPr lang="en-US" sz="2200" dirty="0">
                <a:ea typeface="Calibri"/>
                <a:cs typeface="Calibri"/>
              </a:rPr>
              <a:t>2.</a:t>
            </a:r>
            <a:r>
              <a:rPr lang="en-US" sz="2200" b="1" dirty="0">
                <a:ea typeface="Calibri"/>
                <a:cs typeface="Calibri"/>
              </a:rPr>
              <a:t>   Student Teaching</a:t>
            </a:r>
          </a:p>
          <a:p>
            <a:pPr lvl="2">
              <a:buFont typeface="Arial"/>
              <a:buChar char="•"/>
            </a:pPr>
            <a:r>
              <a:rPr lang="en-US" sz="1900" dirty="0">
                <a:ea typeface="Calibri"/>
                <a:cs typeface="Calibri"/>
              </a:rPr>
              <a:t>Full day every day following UC semester</a:t>
            </a:r>
          </a:p>
          <a:p>
            <a:pPr lvl="2">
              <a:buFont typeface="Arial"/>
              <a:buChar char="•"/>
            </a:pPr>
            <a:r>
              <a:rPr lang="en-US" sz="1900" dirty="0">
                <a:ea typeface="Calibri"/>
                <a:cs typeface="Calibri"/>
              </a:rPr>
              <a:t>Same classroom as practicum II</a:t>
            </a:r>
          </a:p>
          <a:p>
            <a:pPr lvl="2">
              <a:buFont typeface="Arial"/>
              <a:buChar char="•"/>
            </a:pPr>
            <a:r>
              <a:rPr lang="en-US" sz="1900" dirty="0">
                <a:ea typeface="Calibri"/>
                <a:cs typeface="Calibri"/>
              </a:rPr>
              <a:t>All standard teacher duties </a:t>
            </a:r>
          </a:p>
        </p:txBody>
      </p:sp>
    </p:spTree>
    <p:extLst>
      <p:ext uri="{BB962C8B-B14F-4D97-AF65-F5344CB8AC3E}">
        <p14:creationId xmlns:p14="http://schemas.microsoft.com/office/powerpoint/2010/main" val="3988141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9260D-3129-DFB0-DBCD-E988DD60C6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24922F-442F-8DC4-100C-5D3853BD9749}"/>
              </a:ext>
            </a:extLst>
          </p:cNvPr>
          <p:cNvSpPr>
            <a:spLocks noGrp="1"/>
          </p:cNvSpPr>
          <p:nvPr>
            <p:ph type="title"/>
          </p:nvPr>
        </p:nvSpPr>
        <p:spPr>
          <a:xfrm>
            <a:off x="614273" y="1565969"/>
            <a:ext cx="7886700" cy="980507"/>
          </a:xfrm>
        </p:spPr>
        <p:txBody>
          <a:bodyPr>
            <a:normAutofit fontScale="90000"/>
          </a:bodyPr>
          <a:lstStyle/>
          <a:p>
            <a:pPr algn="ctr"/>
            <a:r>
              <a:rPr lang="en-US" sz="4000">
                <a:ea typeface="Calibri Light"/>
                <a:cs typeface="Calibri Light"/>
              </a:rPr>
              <a:t>Clinical Structures Across Licensure Programs</a:t>
            </a:r>
            <a:endParaRPr lang="en-US" sz="4000"/>
          </a:p>
        </p:txBody>
      </p:sp>
      <p:sp>
        <p:nvSpPr>
          <p:cNvPr id="3" name="Content Placeholder 2">
            <a:extLst>
              <a:ext uri="{FF2B5EF4-FFF2-40B4-BE49-F238E27FC236}">
                <a16:creationId xmlns:a16="http://schemas.microsoft.com/office/drawing/2014/main" id="{1CA91AEA-66D5-C7B0-15ED-E6B0619DB95F}"/>
              </a:ext>
            </a:extLst>
          </p:cNvPr>
          <p:cNvSpPr>
            <a:spLocks noGrp="1"/>
          </p:cNvSpPr>
          <p:nvPr>
            <p:ph sz="half" idx="1"/>
          </p:nvPr>
        </p:nvSpPr>
        <p:spPr>
          <a:xfrm>
            <a:off x="614273" y="2544022"/>
            <a:ext cx="3943708" cy="4078639"/>
          </a:xfrm>
          <a:ln>
            <a:solidFill>
              <a:srgbClr val="C00000"/>
            </a:solidFill>
          </a:ln>
        </p:spPr>
        <p:txBody>
          <a:bodyPr vert="horz" lIns="91440" tIns="45720" rIns="91440" bIns="45720" rtlCol="0" anchor="t">
            <a:normAutofit/>
          </a:bodyPr>
          <a:lstStyle/>
          <a:p>
            <a:pPr marL="0" indent="0" algn="ctr">
              <a:buNone/>
            </a:pPr>
            <a:r>
              <a:rPr lang="en-US" sz="2400" b="1" dirty="0">
                <a:ea typeface="Calibri"/>
                <a:cs typeface="Calibri"/>
              </a:rPr>
              <a:t>Secondary</a:t>
            </a:r>
          </a:p>
          <a:p>
            <a:pPr marL="457200" indent="-457200">
              <a:buAutoNum type="arabicPeriod"/>
            </a:pPr>
            <a:r>
              <a:rPr lang="en-US" sz="2200" dirty="0">
                <a:ea typeface="Calibri" panose="020F0502020204030204"/>
                <a:cs typeface="Calibri" panose="020F0502020204030204"/>
              </a:rPr>
              <a:t>Practicum II &amp; student teaching</a:t>
            </a:r>
            <a:r>
              <a:rPr lang="en-US" sz="2400" dirty="0">
                <a:ea typeface="Calibri" panose="020F0502020204030204"/>
                <a:cs typeface="Calibri" panose="020F0502020204030204"/>
              </a:rPr>
              <a:t> </a:t>
            </a:r>
          </a:p>
          <a:p>
            <a:pPr lvl="1"/>
            <a:r>
              <a:rPr lang="en-US" sz="2000" dirty="0">
                <a:ea typeface="Calibri" panose="020F0502020204030204"/>
                <a:cs typeface="Calibri" panose="020F0502020204030204"/>
              </a:rPr>
              <a:t>Same continuous experience</a:t>
            </a:r>
          </a:p>
          <a:p>
            <a:pPr lvl="1"/>
            <a:r>
              <a:rPr lang="en-US" sz="2000" dirty="0">
                <a:ea typeface="Calibri" panose="020F0502020204030204"/>
                <a:cs typeface="Calibri" panose="020F0502020204030204"/>
              </a:rPr>
              <a:t>Start with teacher PD</a:t>
            </a:r>
          </a:p>
          <a:p>
            <a:pPr lvl="1"/>
            <a:r>
              <a:rPr lang="en-US" sz="2000" dirty="0">
                <a:ea typeface="Calibri" panose="020F0502020204030204"/>
                <a:cs typeface="Calibri" panose="020F0502020204030204"/>
              </a:rPr>
              <a:t>Half – day, every day until graduation</a:t>
            </a:r>
          </a:p>
          <a:p>
            <a:pPr lvl="1"/>
            <a:r>
              <a:rPr lang="en-US" sz="2000" dirty="0">
                <a:ea typeface="Calibri" panose="020F0502020204030204"/>
                <a:cs typeface="Calibri" panose="020F0502020204030204"/>
              </a:rPr>
              <a:t>Follow school academic calendar</a:t>
            </a:r>
          </a:p>
        </p:txBody>
      </p:sp>
      <p:sp>
        <p:nvSpPr>
          <p:cNvPr id="4" name="Content Placeholder 3">
            <a:extLst>
              <a:ext uri="{FF2B5EF4-FFF2-40B4-BE49-F238E27FC236}">
                <a16:creationId xmlns:a16="http://schemas.microsoft.com/office/drawing/2014/main" id="{6E733FEA-E136-B561-B3F5-A26B9355EBB3}"/>
              </a:ext>
            </a:extLst>
          </p:cNvPr>
          <p:cNvSpPr>
            <a:spLocks noGrp="1"/>
          </p:cNvSpPr>
          <p:nvPr>
            <p:ph sz="half" idx="2"/>
          </p:nvPr>
        </p:nvSpPr>
        <p:spPr>
          <a:xfrm>
            <a:off x="4571641" y="2544022"/>
            <a:ext cx="3929332" cy="4078639"/>
          </a:xfrm>
          <a:ln>
            <a:solidFill>
              <a:srgbClr val="C00000"/>
            </a:solidFill>
          </a:ln>
        </p:spPr>
        <p:txBody>
          <a:bodyPr vert="horz" lIns="91440" tIns="45720" rIns="91440" bIns="45720" rtlCol="0" anchor="t">
            <a:normAutofit/>
          </a:bodyPr>
          <a:lstStyle/>
          <a:p>
            <a:pPr marL="0" indent="0" algn="ctr">
              <a:buNone/>
            </a:pPr>
            <a:r>
              <a:rPr lang="en-US" sz="2400" b="1" dirty="0">
                <a:ea typeface="Calibri"/>
                <a:cs typeface="Calibri"/>
              </a:rPr>
              <a:t>Special Education </a:t>
            </a:r>
          </a:p>
          <a:p>
            <a:pPr marL="0" indent="0">
              <a:buNone/>
            </a:pPr>
            <a:r>
              <a:rPr lang="en-US" sz="2200" dirty="0">
                <a:ea typeface="Calibri"/>
                <a:cs typeface="Calibri"/>
              </a:rPr>
              <a:t>Full year, full year of student teaching</a:t>
            </a:r>
          </a:p>
          <a:p>
            <a:r>
              <a:rPr lang="en-US" sz="2000" dirty="0">
                <a:ea typeface="Calibri"/>
                <a:cs typeface="Calibri"/>
              </a:rPr>
              <a:t>Possibility of same site but </a:t>
            </a:r>
            <a:r>
              <a:rPr lang="en-US" sz="2000">
                <a:ea typeface="Calibri"/>
                <a:cs typeface="Calibri"/>
              </a:rPr>
              <a:t>always</a:t>
            </a:r>
            <a:endParaRPr lang="en-US">
              <a:ea typeface="Calibri"/>
              <a:cs typeface="Calibri"/>
            </a:endParaRPr>
          </a:p>
          <a:p>
            <a:pPr lvl="1">
              <a:buFont typeface="Courier New" panose="020B0604020202020204" pitchFamily="34" charset="0"/>
              <a:buChar char="o"/>
            </a:pPr>
            <a:r>
              <a:rPr lang="en-US" sz="1600" dirty="0">
                <a:ea typeface="Calibri"/>
                <a:cs typeface="Calibri"/>
              </a:rPr>
              <a:t>Different classrooms</a:t>
            </a:r>
          </a:p>
          <a:p>
            <a:pPr lvl="2">
              <a:buFont typeface="Wingdings" panose="020B0604020202020204" pitchFamily="34" charset="0"/>
              <a:buChar char="§"/>
            </a:pPr>
            <a:r>
              <a:rPr lang="en-US" sz="1600" dirty="0">
                <a:ea typeface="Calibri"/>
                <a:cs typeface="Calibri"/>
              </a:rPr>
              <a:t>One moderate to intense</a:t>
            </a:r>
          </a:p>
          <a:p>
            <a:pPr lvl="2">
              <a:buFont typeface="Wingdings" panose="020B0604020202020204" pitchFamily="34" charset="0"/>
              <a:buChar char="§"/>
            </a:pPr>
            <a:r>
              <a:rPr lang="en-US" sz="1600" dirty="0">
                <a:ea typeface="Calibri"/>
                <a:cs typeface="Calibri"/>
              </a:rPr>
              <a:t>One mild to moderate</a:t>
            </a:r>
          </a:p>
        </p:txBody>
      </p:sp>
    </p:spTree>
    <p:extLst>
      <p:ext uri="{BB962C8B-B14F-4D97-AF65-F5344CB8AC3E}">
        <p14:creationId xmlns:p14="http://schemas.microsoft.com/office/powerpoint/2010/main" val="4133152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17F1C-E904-FCE4-D141-FFC6CC747E91}"/>
              </a:ext>
            </a:extLst>
          </p:cNvPr>
          <p:cNvSpPr>
            <a:spLocks noGrp="1"/>
          </p:cNvSpPr>
          <p:nvPr>
            <p:ph type="title"/>
          </p:nvPr>
        </p:nvSpPr>
        <p:spPr/>
        <p:txBody>
          <a:bodyPr/>
          <a:lstStyle/>
          <a:p>
            <a:pPr algn="ctr"/>
            <a:r>
              <a:rPr lang="en-US" b="1">
                <a:ea typeface="Calibri Light"/>
                <a:cs typeface="Calibri Light"/>
              </a:rPr>
              <a:t>Stakeholder Feedback</a:t>
            </a:r>
          </a:p>
        </p:txBody>
      </p:sp>
      <p:sp>
        <p:nvSpPr>
          <p:cNvPr id="3" name="Text Placeholder 2">
            <a:extLst>
              <a:ext uri="{FF2B5EF4-FFF2-40B4-BE49-F238E27FC236}">
                <a16:creationId xmlns:a16="http://schemas.microsoft.com/office/drawing/2014/main" id="{3E6B578B-9A03-B089-F7FD-C848CE92D730}"/>
              </a:ext>
            </a:extLst>
          </p:cNvPr>
          <p:cNvSpPr>
            <a:spLocks noGrp="1"/>
          </p:cNvSpPr>
          <p:nvPr>
            <p:ph type="body" idx="1"/>
          </p:nvPr>
        </p:nvSpPr>
        <p:spPr>
          <a:xfrm>
            <a:off x="141012" y="2460633"/>
            <a:ext cx="3868340" cy="537046"/>
          </a:xfrm>
        </p:spPr>
        <p:txBody>
          <a:bodyPr/>
          <a:lstStyle/>
          <a:p>
            <a:pPr algn="ctr"/>
            <a:r>
              <a:rPr lang="en-US">
                <a:ea typeface="Calibri"/>
                <a:cs typeface="Calibri"/>
              </a:rPr>
              <a:t>What Students Say:</a:t>
            </a:r>
          </a:p>
        </p:txBody>
      </p:sp>
      <p:sp>
        <p:nvSpPr>
          <p:cNvPr id="6" name="Content Placeholder 5">
            <a:extLst>
              <a:ext uri="{FF2B5EF4-FFF2-40B4-BE49-F238E27FC236}">
                <a16:creationId xmlns:a16="http://schemas.microsoft.com/office/drawing/2014/main" id="{5860FDDB-D186-8E89-B763-66D6CFA852A4}"/>
              </a:ext>
            </a:extLst>
          </p:cNvPr>
          <p:cNvSpPr>
            <a:spLocks noGrp="1"/>
          </p:cNvSpPr>
          <p:nvPr>
            <p:ph sz="quarter" idx="4"/>
          </p:nvPr>
        </p:nvSpPr>
        <p:spPr>
          <a:xfrm>
            <a:off x="818024" y="3170207"/>
            <a:ext cx="8057223" cy="3019455"/>
          </a:xfrm>
        </p:spPr>
        <p:txBody>
          <a:bodyPr vert="horz" lIns="91440" tIns="45720" rIns="91440" bIns="45720" rtlCol="0" anchor="t">
            <a:normAutofit/>
          </a:bodyPr>
          <a:lstStyle/>
          <a:p>
            <a:r>
              <a:rPr lang="en-US" dirty="0" err="1">
                <a:ea typeface="Calibri"/>
                <a:cs typeface="Calibri"/>
              </a:rPr>
              <a:t>edTPA</a:t>
            </a:r>
            <a:r>
              <a:rPr lang="en-US" dirty="0">
                <a:ea typeface="Calibri"/>
                <a:cs typeface="Calibri"/>
              </a:rPr>
              <a:t> timing is less stressful</a:t>
            </a:r>
          </a:p>
          <a:p>
            <a:r>
              <a:rPr lang="en-US" dirty="0">
                <a:ea typeface="Calibri"/>
                <a:cs typeface="Calibri"/>
              </a:rPr>
              <a:t>Point-of-view changes over the course of the year </a:t>
            </a:r>
          </a:p>
          <a:p>
            <a:pPr lvl="1">
              <a:buFont typeface="Courier New" panose="020B0604020202020204" pitchFamily="34" charset="0"/>
              <a:buChar char="o"/>
            </a:pPr>
            <a:r>
              <a:rPr lang="en-US" sz="2000" dirty="0">
                <a:ea typeface="Calibri"/>
                <a:cs typeface="Calibri"/>
              </a:rPr>
              <a:t>Breadth vs. Depth</a:t>
            </a:r>
            <a:endParaRPr lang="en-US" dirty="0">
              <a:ea typeface="Calibri"/>
              <a:cs typeface="Calibri"/>
            </a:endParaRPr>
          </a:p>
          <a:p>
            <a:r>
              <a:rPr lang="en-US" dirty="0">
                <a:ea typeface="Calibri"/>
                <a:cs typeface="Calibri"/>
              </a:rPr>
              <a:t>Develop deep relationships with the students</a:t>
            </a:r>
          </a:p>
          <a:p>
            <a:r>
              <a:rPr lang="en-US" dirty="0">
                <a:ea typeface="Calibri"/>
                <a:cs typeface="Calibri"/>
              </a:rPr>
              <a:t>See student growth</a:t>
            </a:r>
          </a:p>
          <a:p>
            <a:endParaRPr lang="en-US">
              <a:ea typeface="Calibri"/>
              <a:cs typeface="Calibri"/>
            </a:endParaRPr>
          </a:p>
          <a:p>
            <a:pPr lvl="1">
              <a:buFont typeface="Courier New" panose="020B0604020202020204" pitchFamily="34" charset="0"/>
              <a:buChar char="o"/>
            </a:pPr>
            <a:endParaRPr lang="en-US">
              <a:ea typeface="Calibri"/>
              <a:cs typeface="Calibri"/>
            </a:endParaRPr>
          </a:p>
          <a:p>
            <a:pPr lvl="1">
              <a:buFont typeface="Courier New" panose="020B0604020202020204" pitchFamily="34" charset="0"/>
              <a:buChar char="o"/>
            </a:pPr>
            <a:endParaRPr lang="en-US">
              <a:ea typeface="Calibri"/>
              <a:cs typeface="Calibri"/>
            </a:endParaRPr>
          </a:p>
        </p:txBody>
      </p:sp>
    </p:spTree>
    <p:extLst>
      <p:ext uri="{BB962C8B-B14F-4D97-AF65-F5344CB8AC3E}">
        <p14:creationId xmlns:p14="http://schemas.microsoft.com/office/powerpoint/2010/main" val="1152579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E2DFA-5317-3BDF-3014-4B5FA9754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E5985B-D904-4785-FE82-C834A7689041}"/>
              </a:ext>
            </a:extLst>
          </p:cNvPr>
          <p:cNvSpPr>
            <a:spLocks noGrp="1"/>
          </p:cNvSpPr>
          <p:nvPr>
            <p:ph type="title"/>
          </p:nvPr>
        </p:nvSpPr>
        <p:spPr/>
        <p:txBody>
          <a:bodyPr/>
          <a:lstStyle/>
          <a:p>
            <a:pPr algn="ctr"/>
            <a:r>
              <a:rPr lang="en-US" b="1">
                <a:ea typeface="Calibri Light"/>
                <a:cs typeface="Calibri Light"/>
              </a:rPr>
              <a:t>Stakeholder Feedback</a:t>
            </a:r>
          </a:p>
        </p:txBody>
      </p:sp>
      <p:sp>
        <p:nvSpPr>
          <p:cNvPr id="5" name="Text Placeholder 4">
            <a:extLst>
              <a:ext uri="{FF2B5EF4-FFF2-40B4-BE49-F238E27FC236}">
                <a16:creationId xmlns:a16="http://schemas.microsoft.com/office/drawing/2014/main" id="{2CAC0A6A-4244-F97C-8395-47804BF3A8D9}"/>
              </a:ext>
            </a:extLst>
          </p:cNvPr>
          <p:cNvSpPr>
            <a:spLocks noGrp="1"/>
          </p:cNvSpPr>
          <p:nvPr>
            <p:ph type="body" sz="quarter" idx="3"/>
          </p:nvPr>
        </p:nvSpPr>
        <p:spPr>
          <a:xfrm>
            <a:off x="344897" y="2503765"/>
            <a:ext cx="3887391" cy="623310"/>
          </a:xfrm>
        </p:spPr>
        <p:txBody>
          <a:bodyPr/>
          <a:lstStyle/>
          <a:p>
            <a:pPr algn="ctr"/>
            <a:r>
              <a:rPr lang="en-US">
                <a:ea typeface="Calibri"/>
                <a:cs typeface="Calibri"/>
              </a:rPr>
              <a:t>What Program Faculty Say:</a:t>
            </a:r>
          </a:p>
        </p:txBody>
      </p:sp>
      <p:sp>
        <p:nvSpPr>
          <p:cNvPr id="6" name="Content Placeholder 5">
            <a:extLst>
              <a:ext uri="{FF2B5EF4-FFF2-40B4-BE49-F238E27FC236}">
                <a16:creationId xmlns:a16="http://schemas.microsoft.com/office/drawing/2014/main" id="{4AF39C0B-D1A1-4D53-C0DF-F224680D9C98}"/>
              </a:ext>
            </a:extLst>
          </p:cNvPr>
          <p:cNvSpPr>
            <a:spLocks noGrp="1"/>
          </p:cNvSpPr>
          <p:nvPr>
            <p:ph sz="quarter" idx="4"/>
          </p:nvPr>
        </p:nvSpPr>
        <p:spPr>
          <a:xfrm>
            <a:off x="632245" y="3400245"/>
            <a:ext cx="7884296" cy="2789417"/>
          </a:xfrm>
        </p:spPr>
        <p:txBody>
          <a:bodyPr vert="horz" lIns="91440" tIns="45720" rIns="91440" bIns="45720" rtlCol="0" anchor="t">
            <a:normAutofit/>
          </a:bodyPr>
          <a:lstStyle/>
          <a:p>
            <a:r>
              <a:rPr lang="en-US">
                <a:ea typeface="Calibri"/>
                <a:cs typeface="Calibri"/>
              </a:rPr>
              <a:t>Time to learn from mistakes and make adjustments</a:t>
            </a:r>
          </a:p>
          <a:p>
            <a:r>
              <a:rPr lang="en-US">
                <a:ea typeface="Calibri"/>
                <a:cs typeface="Calibri"/>
              </a:rPr>
              <a:t>Pragmatic and logistical easing</a:t>
            </a:r>
          </a:p>
        </p:txBody>
      </p:sp>
    </p:spTree>
    <p:extLst>
      <p:ext uri="{BB962C8B-B14F-4D97-AF65-F5344CB8AC3E}">
        <p14:creationId xmlns:p14="http://schemas.microsoft.com/office/powerpoint/2010/main" val="378330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F9A7-9B0A-CA7F-08AF-B8A9C0261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80BB85-CF08-8B1C-7010-850DD96ADD0E}"/>
              </a:ext>
            </a:extLst>
          </p:cNvPr>
          <p:cNvSpPr>
            <a:spLocks noGrp="1"/>
          </p:cNvSpPr>
          <p:nvPr>
            <p:ph type="title"/>
          </p:nvPr>
        </p:nvSpPr>
        <p:spPr/>
        <p:txBody>
          <a:bodyPr/>
          <a:lstStyle/>
          <a:p>
            <a:pPr algn="ctr"/>
            <a:r>
              <a:rPr lang="en-US" b="1">
                <a:ea typeface="Calibri Light"/>
                <a:cs typeface="Calibri Light"/>
              </a:rPr>
              <a:t>Stakeholder Feedback</a:t>
            </a:r>
          </a:p>
        </p:txBody>
      </p:sp>
      <p:sp>
        <p:nvSpPr>
          <p:cNvPr id="5" name="Text Placeholder 4">
            <a:extLst>
              <a:ext uri="{FF2B5EF4-FFF2-40B4-BE49-F238E27FC236}">
                <a16:creationId xmlns:a16="http://schemas.microsoft.com/office/drawing/2014/main" id="{E0A40543-E1E8-BE9B-04DD-81298453D80E}"/>
              </a:ext>
            </a:extLst>
          </p:cNvPr>
          <p:cNvSpPr>
            <a:spLocks noGrp="1"/>
          </p:cNvSpPr>
          <p:nvPr>
            <p:ph type="body" sz="quarter" idx="3"/>
          </p:nvPr>
        </p:nvSpPr>
        <p:spPr>
          <a:xfrm>
            <a:off x="330520" y="2676293"/>
            <a:ext cx="3930523" cy="508291"/>
          </a:xfrm>
        </p:spPr>
        <p:txBody>
          <a:bodyPr/>
          <a:lstStyle/>
          <a:p>
            <a:pPr algn="ctr"/>
            <a:r>
              <a:rPr lang="en-US">
                <a:ea typeface="Calibri"/>
                <a:cs typeface="Calibri"/>
              </a:rPr>
              <a:t>What Partners Say:</a:t>
            </a:r>
          </a:p>
        </p:txBody>
      </p:sp>
      <p:sp>
        <p:nvSpPr>
          <p:cNvPr id="6" name="Content Placeholder 5">
            <a:extLst>
              <a:ext uri="{FF2B5EF4-FFF2-40B4-BE49-F238E27FC236}">
                <a16:creationId xmlns:a16="http://schemas.microsoft.com/office/drawing/2014/main" id="{E03146C8-6D1E-76AB-C085-2A918FB32066}"/>
              </a:ext>
            </a:extLst>
          </p:cNvPr>
          <p:cNvSpPr>
            <a:spLocks noGrp="1"/>
          </p:cNvSpPr>
          <p:nvPr>
            <p:ph sz="quarter" idx="4"/>
          </p:nvPr>
        </p:nvSpPr>
        <p:spPr>
          <a:xfrm>
            <a:off x="661000" y="3428999"/>
            <a:ext cx="7855541" cy="2760663"/>
          </a:xfrm>
        </p:spPr>
        <p:txBody>
          <a:bodyPr vert="horz" lIns="91440" tIns="45720" rIns="91440" bIns="45720" rtlCol="0" anchor="t">
            <a:normAutofit/>
          </a:bodyPr>
          <a:lstStyle/>
          <a:p>
            <a:r>
              <a:rPr lang="en-US" dirty="0">
                <a:ea typeface="Calibri"/>
                <a:cs typeface="Calibri"/>
              </a:rPr>
              <a:t>It's a yearlong interview</a:t>
            </a:r>
          </a:p>
          <a:p>
            <a:r>
              <a:rPr lang="en-US" dirty="0">
                <a:ea typeface="Calibri"/>
                <a:cs typeface="Calibri"/>
              </a:rPr>
              <a:t>Emotional stability for the k-12 students</a:t>
            </a:r>
          </a:p>
          <a:p>
            <a:r>
              <a:rPr lang="en-US" dirty="0">
                <a:ea typeface="Calibri"/>
                <a:cs typeface="Calibri"/>
              </a:rPr>
              <a:t>Mentors have time to build relationships and learn from UC students</a:t>
            </a:r>
          </a:p>
        </p:txBody>
      </p:sp>
    </p:spTree>
    <p:extLst>
      <p:ext uri="{BB962C8B-B14F-4D97-AF65-F5344CB8AC3E}">
        <p14:creationId xmlns:p14="http://schemas.microsoft.com/office/powerpoint/2010/main" val="4274801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34F8-BDC5-76F2-DF09-6B10E07BE35B}"/>
              </a:ext>
            </a:extLst>
          </p:cNvPr>
          <p:cNvSpPr>
            <a:spLocks noGrp="1"/>
          </p:cNvSpPr>
          <p:nvPr>
            <p:ph type="title"/>
          </p:nvPr>
        </p:nvSpPr>
        <p:spPr/>
        <p:txBody>
          <a:bodyPr/>
          <a:lstStyle/>
          <a:p>
            <a:r>
              <a:rPr lang="en-US" b="1">
                <a:ea typeface="Calibri Light"/>
                <a:cs typeface="Calibri Light"/>
              </a:rPr>
              <a:t>Evidence of Deeper Relationships</a:t>
            </a:r>
          </a:p>
        </p:txBody>
      </p:sp>
      <p:sp>
        <p:nvSpPr>
          <p:cNvPr id="3" name="Content Placeholder 2">
            <a:extLst>
              <a:ext uri="{FF2B5EF4-FFF2-40B4-BE49-F238E27FC236}">
                <a16:creationId xmlns:a16="http://schemas.microsoft.com/office/drawing/2014/main" id="{C6D243A6-9D38-E0F2-EBDE-49C999B63959}"/>
              </a:ext>
            </a:extLst>
          </p:cNvPr>
          <p:cNvSpPr>
            <a:spLocks noGrp="1"/>
          </p:cNvSpPr>
          <p:nvPr>
            <p:ph idx="1"/>
          </p:nvPr>
        </p:nvSpPr>
        <p:spPr>
          <a:xfrm>
            <a:off x="628650" y="2856622"/>
            <a:ext cx="7886700" cy="3076924"/>
          </a:xfrm>
        </p:spPr>
        <p:txBody>
          <a:bodyPr vert="horz" lIns="91440" tIns="45720" rIns="91440" bIns="45720" rtlCol="0" anchor="t">
            <a:noAutofit/>
          </a:bodyPr>
          <a:lstStyle/>
          <a:p>
            <a:r>
              <a:rPr lang="en-US" sz="1600" dirty="0">
                <a:latin typeface="Aptos Narrow"/>
                <a:ea typeface="Calibri"/>
                <a:cs typeface="Calibri"/>
              </a:rPr>
              <a:t>"The support I have from other teachers in the building is incredible! Being there the whole year allowed me to have many teachers and additional staff members that I met reach out to other principals and schools to support and recommend me!"</a:t>
            </a:r>
            <a:r>
              <a:rPr lang="en-US" sz="1600" dirty="0">
                <a:solidFill>
                  <a:srgbClr val="242424"/>
                </a:solidFill>
                <a:latin typeface="Aptos Narrow"/>
                <a:ea typeface="Calibri"/>
                <a:cs typeface="Calibri"/>
              </a:rPr>
              <a:t> (Student Teacher)</a:t>
            </a:r>
          </a:p>
          <a:p>
            <a:r>
              <a:rPr lang="en-US" sz="1600" dirty="0">
                <a:solidFill>
                  <a:schemeClr val="tx1">
                    <a:lumMod val="76000"/>
                    <a:lumOff val="24000"/>
                  </a:schemeClr>
                </a:solidFill>
                <a:latin typeface="Aptos Narrow"/>
                <a:ea typeface="Calibri"/>
                <a:cs typeface="Calibri"/>
              </a:rPr>
              <a:t>"I was pushed to collaborate with other educators in the building and even did so on my own by the end of the year. I built up a professional relationship not only with my mentor but also with our art teacher. I talk to other teachers in our pod of other grade levels frequently. " (Student Teacher)</a:t>
            </a:r>
          </a:p>
          <a:p>
            <a:r>
              <a:rPr lang="en-US" sz="1600" dirty="0">
                <a:solidFill>
                  <a:srgbClr val="242424"/>
                </a:solidFill>
                <a:latin typeface="Aptos Narrow"/>
                <a:ea typeface="Calibri"/>
                <a:cs typeface="Calibri"/>
              </a:rPr>
              <a:t>"</a:t>
            </a:r>
            <a:r>
              <a:rPr lang="en-US" sz="1600" dirty="0">
                <a:latin typeface="Aptos Narrow"/>
                <a:ea typeface="Calibri"/>
                <a:cs typeface="Calibri"/>
              </a:rPr>
              <a:t>My mentor has been amazing the whole year. She is very open to me taking on any responsibilities at any time. She pushed me to become more confident and to be seen by the students as a 'real teacher'." (Student Teacher)</a:t>
            </a:r>
          </a:p>
          <a:p>
            <a:r>
              <a:rPr lang="en-US" sz="1600" dirty="0">
                <a:solidFill>
                  <a:schemeClr val="tx1">
                    <a:lumMod val="76000"/>
                    <a:lumOff val="24000"/>
                  </a:schemeClr>
                </a:solidFill>
                <a:latin typeface="Aptos Narrow"/>
                <a:ea typeface="Calibri"/>
                <a:cs typeface="Calibri"/>
              </a:rPr>
              <a:t>"I think having the placement from the beginning of the school year is very helpful and really helps build a better understanding of what the entire school year looks like as well as helping build those relationships with the students and mentor teachers." (Mentor Teacher)</a:t>
            </a:r>
          </a:p>
        </p:txBody>
      </p:sp>
    </p:spTree>
    <p:extLst>
      <p:ext uri="{BB962C8B-B14F-4D97-AF65-F5344CB8AC3E}">
        <p14:creationId xmlns:p14="http://schemas.microsoft.com/office/powerpoint/2010/main" val="1141638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E190E-8545-46F9-AB8A-DBAE7A294A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179523-7F46-73E4-988D-D638D33E77D9}"/>
              </a:ext>
            </a:extLst>
          </p:cNvPr>
          <p:cNvSpPr>
            <a:spLocks noGrp="1"/>
          </p:cNvSpPr>
          <p:nvPr>
            <p:ph type="title"/>
          </p:nvPr>
        </p:nvSpPr>
        <p:spPr/>
        <p:txBody>
          <a:bodyPr/>
          <a:lstStyle/>
          <a:p>
            <a:r>
              <a:rPr lang="en-US" b="1">
                <a:ea typeface="Calibri Light"/>
                <a:cs typeface="Calibri Light"/>
              </a:rPr>
              <a:t>Evidence of Improved Outcomes</a:t>
            </a:r>
          </a:p>
        </p:txBody>
      </p:sp>
      <p:sp>
        <p:nvSpPr>
          <p:cNvPr id="3" name="Content Placeholder 2">
            <a:extLst>
              <a:ext uri="{FF2B5EF4-FFF2-40B4-BE49-F238E27FC236}">
                <a16:creationId xmlns:a16="http://schemas.microsoft.com/office/drawing/2014/main" id="{41698E94-D4B7-61C8-1D89-CFA99C50A2A3}"/>
              </a:ext>
            </a:extLst>
          </p:cNvPr>
          <p:cNvSpPr>
            <a:spLocks noGrp="1"/>
          </p:cNvSpPr>
          <p:nvPr>
            <p:ph idx="1"/>
          </p:nvPr>
        </p:nvSpPr>
        <p:spPr>
          <a:xfrm>
            <a:off x="628650" y="2856622"/>
            <a:ext cx="8098366" cy="3764840"/>
          </a:xfrm>
        </p:spPr>
        <p:txBody>
          <a:bodyPr vert="horz" lIns="91440" tIns="45720" rIns="91440" bIns="45720" rtlCol="0" anchor="t">
            <a:normAutofit/>
          </a:bodyPr>
          <a:lstStyle/>
          <a:p>
            <a:r>
              <a:rPr lang="en-US" sz="1600" dirty="0">
                <a:latin typeface="Aptos Narrow"/>
              </a:rPr>
              <a:t>"Amazing program and I feel so well prepared! Doing the full year senior year was incredibly life changing on my career as a teacher!" (Student Teacher)</a:t>
            </a:r>
          </a:p>
          <a:p>
            <a:r>
              <a:rPr lang="en-US" sz="1600" dirty="0">
                <a:solidFill>
                  <a:schemeClr val="tx1">
                    <a:lumMod val="76000"/>
                    <a:lumOff val="24000"/>
                  </a:schemeClr>
                </a:solidFill>
                <a:latin typeface="Aptos Narrow"/>
                <a:ea typeface="Calibri" panose="020F0502020204030204"/>
                <a:cs typeface="Calibri" panose="020F0502020204030204"/>
              </a:rPr>
              <a:t>"</a:t>
            </a:r>
            <a:r>
              <a:rPr lang="en-US" sz="1600" dirty="0">
                <a:solidFill>
                  <a:schemeClr val="tx1">
                    <a:lumMod val="76000"/>
                    <a:lumOff val="24000"/>
                  </a:schemeClr>
                </a:solidFill>
                <a:ea typeface="+mn-lt"/>
                <a:cs typeface="+mn-lt"/>
              </a:rPr>
              <a:t>Candidate's confidence grew over the course of the year because of how the mentor gave them opportunities to fully participate in classroom." (Supervisor)</a:t>
            </a:r>
          </a:p>
          <a:p>
            <a:r>
              <a:rPr lang="en-US" sz="1600" dirty="0">
                <a:latin typeface="Calibri"/>
                <a:ea typeface="Calibri" panose="020F0502020204030204"/>
                <a:cs typeface="Calibri" panose="020F0502020204030204"/>
              </a:rPr>
              <a:t>"</a:t>
            </a:r>
            <a:r>
              <a:rPr lang="en-US" sz="1600" dirty="0">
                <a:ea typeface="+mn-lt"/>
                <a:cs typeface="+mn-lt"/>
              </a:rPr>
              <a:t>I was able to have the students listen and like me over time being there the whole year which allowed for me to connect with the students and help them feel comfortable in their learning as </a:t>
            </a:r>
            <a:r>
              <a:rPr lang="en-US" sz="1600" dirty="0" err="1">
                <a:ea typeface="+mn-lt"/>
                <a:cs typeface="+mn-lt"/>
              </a:rPr>
              <a:t>i</a:t>
            </a:r>
            <a:r>
              <a:rPr lang="en-US" sz="1600" dirty="0">
                <a:ea typeface="+mn-lt"/>
                <a:cs typeface="+mn-lt"/>
              </a:rPr>
              <a:t> helped them and was able to give them advice. The mentor was great and I have learned a lot from her and feel a lot more comfortable in teaching in the classroom." (Student Teacher)</a:t>
            </a:r>
            <a:endParaRPr lang="en-US" sz="1600" dirty="0">
              <a:latin typeface="Calibri"/>
              <a:ea typeface="Calibri" panose="020F0502020204030204"/>
              <a:cs typeface="Calibri" panose="020F0502020204030204"/>
            </a:endParaRPr>
          </a:p>
          <a:p>
            <a:r>
              <a:rPr lang="en-US" sz="1600" dirty="0">
                <a:solidFill>
                  <a:schemeClr val="tx1">
                    <a:lumMod val="76000"/>
                    <a:lumOff val="24000"/>
                  </a:schemeClr>
                </a:solidFill>
                <a:latin typeface="Calibri"/>
                <a:ea typeface="Calibri" panose="020F0502020204030204"/>
                <a:cs typeface="Calibri" panose="020F0502020204030204"/>
              </a:rPr>
              <a:t>"</a:t>
            </a:r>
            <a:r>
              <a:rPr lang="en-US" sz="1600" dirty="0">
                <a:solidFill>
                  <a:schemeClr val="tx1">
                    <a:lumMod val="76000"/>
                    <a:lumOff val="24000"/>
                  </a:schemeClr>
                </a:solidFill>
                <a:ea typeface="+mn-lt"/>
                <a:cs typeface="+mn-lt"/>
              </a:rPr>
              <a:t>I really enjoyed this program and I feel as though I have learned so much being in the same school all year. I feel prepared to have my own classroom and become a teacher!" (Student Teacher)</a:t>
            </a:r>
            <a:endParaRPr lang="en-US" sz="1600" dirty="0">
              <a:solidFill>
                <a:schemeClr val="tx1">
                  <a:lumMod val="76000"/>
                  <a:lumOff val="24000"/>
                </a:schemeClr>
              </a:solidFill>
              <a:latin typeface="Calibri"/>
              <a:ea typeface="Calibri" panose="020F0502020204030204"/>
              <a:cs typeface="Calibri" panose="020F0502020204030204"/>
            </a:endParaRPr>
          </a:p>
          <a:p>
            <a:r>
              <a:rPr lang="en-US" sz="1600" dirty="0">
                <a:latin typeface="Calibri"/>
                <a:ea typeface="Calibri" panose="020F0502020204030204"/>
                <a:cs typeface="Calibri" panose="020F0502020204030204"/>
              </a:rPr>
              <a:t>"</a:t>
            </a:r>
            <a:r>
              <a:rPr lang="en-US" sz="1600" dirty="0">
                <a:ea typeface="+mn-lt"/>
                <a:cs typeface="+mn-lt"/>
              </a:rPr>
              <a:t>I appreciate the University's student teaching experience being designed in a way that will make the student a prepared teacher." (Mentor Teacher)</a:t>
            </a:r>
            <a:endParaRPr lang="en-US" sz="1600" dirty="0">
              <a:latin typeface="Calibri"/>
              <a:ea typeface="Calibri" panose="020F0502020204030204"/>
              <a:cs typeface="Calibri" panose="020F0502020204030204"/>
            </a:endParaRPr>
          </a:p>
          <a:p>
            <a:endParaRPr lang="en-US" sz="1400" dirty="0">
              <a:solidFill>
                <a:srgbClr val="242424"/>
              </a:solidFill>
              <a:latin typeface="Aptos Narrow"/>
              <a:ea typeface="Calibri" panose="020F0502020204030204"/>
              <a:cs typeface="Calibri" panose="020F0502020204030204"/>
            </a:endParaRPr>
          </a:p>
        </p:txBody>
      </p:sp>
    </p:spTree>
    <p:extLst>
      <p:ext uri="{BB962C8B-B14F-4D97-AF65-F5344CB8AC3E}">
        <p14:creationId xmlns:p14="http://schemas.microsoft.com/office/powerpoint/2010/main" val="29757138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CHWhite_Standard" id="{B9609E59-9734-3F40-B081-79F60E45DE51}" vid="{D033B8D6-C3EB-9048-A192-0D12A202E6A6}"/>
    </a:ext>
  </a:extLst>
</a:theme>
</file>

<file path=docProps/app.xml><?xml version="1.0" encoding="utf-8"?>
<Properties xmlns="http://schemas.openxmlformats.org/officeDocument/2006/extended-properties" xmlns:vt="http://schemas.openxmlformats.org/officeDocument/2006/docPropsVTypes">
  <Template>CECHBlack_Standard</Template>
  <TotalTime>0</TotalTime>
  <Words>742</Words>
  <Application>Microsoft Macintosh PowerPoint</Application>
  <PresentationFormat>On-screen Show (4:3)</PresentationFormat>
  <Paragraphs>76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 Narrow</vt:lpstr>
      <vt:lpstr>Arial</vt:lpstr>
      <vt:lpstr>Calibri</vt:lpstr>
      <vt:lpstr>Calibri Light</vt:lpstr>
      <vt:lpstr>Courier New</vt:lpstr>
      <vt:lpstr>Wingdings</vt:lpstr>
      <vt:lpstr>Office Theme</vt:lpstr>
      <vt:lpstr>How Year-Long Clinical Placements Lead to Deeper Relationships &amp; Improved Outcomes</vt:lpstr>
      <vt:lpstr>Terms as we are using them</vt:lpstr>
      <vt:lpstr>Clinical Structures Across Licensure Programs</vt:lpstr>
      <vt:lpstr>Clinical Structures Across Licensure Programs</vt:lpstr>
      <vt:lpstr>Stakeholder Feedback</vt:lpstr>
      <vt:lpstr>Stakeholder Feedback</vt:lpstr>
      <vt:lpstr>Stakeholder Feedback</vt:lpstr>
      <vt:lpstr>Evidence of Deeper Relationships</vt:lpstr>
      <vt:lpstr>Evidence of Improved Outcomes</vt:lpstr>
      <vt:lpstr>Limitations</vt:lpstr>
      <vt:lpstr>Flexibility is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Slusser-Hornback, Kristina (slusseka)</dc:creator>
  <cp:lastModifiedBy>Mis, Robin</cp:lastModifiedBy>
  <cp:revision>101</cp:revision>
  <dcterms:created xsi:type="dcterms:W3CDTF">2025-09-26T17:39:28Z</dcterms:created>
  <dcterms:modified xsi:type="dcterms:W3CDTF">2025-10-08T20:17:19Z</dcterms:modified>
</cp:coreProperties>
</file>